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D75"/>
    <a:srgbClr val="FCD031"/>
    <a:srgbClr val="00A7B5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r">
              <a:defRPr sz="1300"/>
            </a:lvl1pPr>
          </a:lstStyle>
          <a:p>
            <a:fld id="{D2A57568-D49F-4983-9B92-EFEFED815B89}" type="datetimeFigureOut">
              <a:rPr lang="fr-FR" smtClean="0"/>
              <a:pPr/>
              <a:t>14/05/2024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4" tIns="46087" rIns="92174" bIns="4608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74" tIns="46087" rIns="92174" bIns="4608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r">
              <a:defRPr sz="1300"/>
            </a:lvl1pPr>
          </a:lstStyle>
          <a:p>
            <a:fld id="{1CCAD8EC-1E94-4873-832D-D0E6C19716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97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AD8EC-1E94-4873-832D-D0E6C197168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33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874C-6758-4C42-BE2D-F7A6277FEB40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2625-C65F-4139-A68B-2B5AE77D5165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A740-73AF-4329-8130-B4DD9AF9CCF5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9EB1-5943-490F-BF0A-D761F75C7934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429B-36D7-46C9-8E70-EC1FF91CB57D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E6E1-AE10-44CB-9E6D-8493EF39A465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E19-E1C9-467E-8838-CF692DB6B241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4B28-5D72-480B-A942-DF1DFA5CF285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5AF5-0591-4C2B-9350-9F9001E31A1D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2416-7ADA-4CB4-9DC2-5DF1603207FD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2693-3DE3-4A55-9715-04A53528CF78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GIRCI NO_ PHRC-I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0B6E2B-3DCD-44D8-B6B6-4EA1EBEE2242}" type="datetime1">
              <a:rPr lang="fr-FR" smtClean="0"/>
              <a:pPr/>
              <a:t>14/05/2024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/>
              <a:t>GIRCI NO_ PHRC-I 2014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9E27E-1142-4E52-8FAB-671CA1BFB67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1EC70D8-B054-4B03-80F9-16DCB2F2C3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12780"/>
          <a:stretch/>
        </p:blipFill>
        <p:spPr>
          <a:xfrm>
            <a:off x="2373070" y="2218835"/>
            <a:ext cx="661921" cy="47295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7868" y="1583412"/>
            <a:ext cx="6590268" cy="5832648"/>
          </a:xfrm>
          <a:noFill/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fr-FR" sz="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ctr">
              <a:spcBef>
                <a:spcPts val="0"/>
              </a:spcBef>
              <a:buClr>
                <a:srgbClr val="00A7B5"/>
              </a:buClr>
              <a:buSzPct val="95000"/>
              <a:buNone/>
            </a:pPr>
            <a:r>
              <a:rPr lang="fr-FR" sz="1200" b="1" dirty="0">
                <a:solidFill>
                  <a:srgbClr val="0591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Depuis 2015, le GIRCI Nord-Ouest lance son Appel à Projets « Paramédical » destiné à soutenir et à promouvoir le développement de la recherche paramédicale au sein de l’inter région Nord-Ouest. Cet appel à projet est ouvert aux établissements de santé de l’inter région Nord-Ouest.. </a:t>
            </a:r>
          </a:p>
          <a:p>
            <a:pPr algn="just">
              <a:buClr>
                <a:schemeClr val="tx2"/>
              </a:buClr>
              <a:buNone/>
            </a:pPr>
            <a:endParaRPr lang="fr-FR" sz="900" i="1" dirty="0">
              <a:solidFill>
                <a:srgbClr val="00A7B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solidFill>
                <a:srgbClr val="33A5B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solidFill>
                <a:srgbClr val="33A5BA"/>
              </a:solidFill>
              <a:latin typeface="Arial" pitchFamily="34" charset="0"/>
              <a:cs typeface="Arial" pitchFamily="34" charset="0"/>
            </a:endParaRPr>
          </a:p>
          <a:p>
            <a:pPr marL="622300" lvl="1" indent="-88900" algn="just">
              <a:buClr>
                <a:srgbClr val="00A7B5"/>
              </a:buClr>
              <a:buSzPct val="95000"/>
            </a:pPr>
            <a:r>
              <a:rPr lang="fr-FR" sz="900" dirty="0">
                <a:latin typeface="Arial" pitchFamily="34" charset="0"/>
                <a:cs typeface="Arial" pitchFamily="34" charset="0"/>
              </a:rPr>
              <a:t>Permettre l’émergence de projets par des équipes souhaitant s’initier à la </a:t>
            </a:r>
            <a:r>
              <a:rPr lang="fr-FR" sz="900" b="1" dirty="0">
                <a:latin typeface="Arial" pitchFamily="34" charset="0"/>
                <a:cs typeface="Arial" pitchFamily="34" charset="0"/>
              </a:rPr>
              <a:t>recherche clinique paramédicale</a:t>
            </a:r>
          </a:p>
          <a:p>
            <a:pPr marL="622300" lvl="1" indent="-88900" algn="just">
              <a:buClr>
                <a:srgbClr val="00A7B5"/>
              </a:buClr>
              <a:buSzPct val="95000"/>
            </a:pPr>
            <a:r>
              <a:rPr lang="fr-FR" sz="900" dirty="0">
                <a:latin typeface="Arial" pitchFamily="34" charset="0"/>
                <a:cs typeface="Arial" pitchFamily="34" charset="0"/>
              </a:rPr>
              <a:t>Soutenir des projets de </a:t>
            </a:r>
            <a:r>
              <a:rPr lang="fr-FR" sz="900" b="1" dirty="0">
                <a:latin typeface="Arial" pitchFamily="34" charset="0"/>
                <a:cs typeface="Arial" pitchFamily="34" charset="0"/>
              </a:rPr>
              <a:t>recherche clinique paramédicale </a:t>
            </a:r>
            <a:r>
              <a:rPr lang="fr-FR" sz="900" dirty="0">
                <a:latin typeface="Arial" pitchFamily="34" charset="0"/>
                <a:cs typeface="Arial" pitchFamily="34" charset="0"/>
              </a:rPr>
              <a:t>permettant d’améliorer la </a:t>
            </a:r>
            <a:r>
              <a:rPr lang="fr-FR" sz="900" b="1" dirty="0">
                <a:latin typeface="Arial" pitchFamily="34" charset="0"/>
                <a:cs typeface="Arial" pitchFamily="34" charset="0"/>
              </a:rPr>
              <a:t>qualité, la sécurité et l’organisation des soins</a:t>
            </a:r>
          </a:p>
          <a:p>
            <a:pPr marL="622300" lvl="1" indent="-88900" algn="just">
              <a:buClr>
                <a:srgbClr val="00A7B5"/>
              </a:buClr>
              <a:buSzPct val="95000"/>
            </a:pPr>
            <a:r>
              <a:rPr lang="fr-FR" sz="900" dirty="0">
                <a:latin typeface="Arial" pitchFamily="34" charset="0"/>
                <a:cs typeface="Arial" pitchFamily="34" charset="0"/>
              </a:rPr>
              <a:t>Encourager les équipes à construire de nouveaux projets déposés </a:t>
            </a:r>
            <a:r>
              <a:rPr lang="fr-FR" sz="900" b="1" dirty="0">
                <a:latin typeface="Arial" pitchFamily="34" charset="0"/>
                <a:cs typeface="Arial" pitchFamily="34" charset="0"/>
              </a:rPr>
              <a:t>dans le cadre d’appels d’offres de plus grande envergure </a:t>
            </a:r>
            <a:r>
              <a:rPr lang="fr-FR" sz="900" dirty="0">
                <a:latin typeface="Arial" pitchFamily="34" charset="0"/>
                <a:cs typeface="Arial" pitchFamily="34" charset="0"/>
              </a:rPr>
              <a:t>(PHRIP national)</a:t>
            </a:r>
          </a:p>
          <a:p>
            <a:pPr marL="533400" lvl="1" indent="0" algn="just">
              <a:buClr>
                <a:srgbClr val="00A7B5"/>
              </a:buClr>
              <a:buSzPct val="95000"/>
              <a:buNone/>
            </a:pPr>
            <a:endParaRPr lang="fr-FR" sz="1050" dirty="0">
              <a:latin typeface="Arial" pitchFamily="34" charset="0"/>
              <a:cs typeface="Arial" pitchFamily="34" charset="0"/>
            </a:endParaRPr>
          </a:p>
          <a:p>
            <a:pPr marL="533400" lvl="1" indent="0" algn="just">
              <a:buClr>
                <a:srgbClr val="00A7B5"/>
              </a:buClr>
              <a:buSzPct val="95000"/>
              <a:buNone/>
            </a:pPr>
            <a:endParaRPr lang="fr-FR" sz="1050" dirty="0">
              <a:latin typeface="Arial" pitchFamily="34" charset="0"/>
              <a:cs typeface="Arial" pitchFamily="34" charset="0"/>
            </a:endParaRPr>
          </a:p>
          <a:p>
            <a:pPr marL="987425" indent="-88900" algn="just">
              <a:buClr>
                <a:schemeClr val="tx2"/>
              </a:buClr>
              <a:buNone/>
            </a:pPr>
            <a:r>
              <a:rPr lang="fr-FR" sz="800" i="1" dirty="0">
                <a:solidFill>
                  <a:srgbClr val="00A7B5"/>
                </a:solidFill>
                <a:latin typeface="Arial" pitchFamily="34" charset="0"/>
                <a:cs typeface="Arial" pitchFamily="34" charset="0"/>
              </a:rPr>
              <a:t>Sont éligibles les projets :  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Portés par des équipes paramédicales : infirmiers, masseurs kinésithérapeutes, diététiciens, pédicures-podologues, ergothérapeutes, psychomotriciens, orthophonistes, orthoptistes, manipulateurs d’électroradiologie médicale, techniciens de laboratoires médical, audioprothésistes, opticiens-lunettiers, prothésistes et orthésistes pour l’appareillage des personnes handicapées ;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Dont le porteur de projet exerce sa profession au sein de l’</a:t>
            </a:r>
            <a:r>
              <a:rPr lang="fr-FR" sz="800" dirty="0" err="1">
                <a:latin typeface="Arial" pitchFamily="34" charset="0"/>
                <a:cs typeface="Arial" pitchFamily="34" charset="0"/>
              </a:rPr>
              <a:t>inter-région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Nord Ouest (de même pour le centre associé si applicable) ;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Dont le montant éligible est de 32 000 € max par projet ; 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Ayant jusqu’à 3 centres (dont un établissement siège de DRCI dans le cas de projet de RBM) ; 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Présentant un engagement d’un méthodologiste.</a:t>
            </a:r>
          </a:p>
          <a:p>
            <a:pPr marL="987425" indent="-88900" algn="just"/>
            <a:endParaRPr lang="fr-FR" sz="800" dirty="0">
              <a:latin typeface="Arial" pitchFamily="34" charset="0"/>
              <a:cs typeface="Arial" pitchFamily="34" charset="0"/>
            </a:endParaRPr>
          </a:p>
          <a:p>
            <a:pPr marL="987425" indent="-88900" algn="just">
              <a:buNone/>
            </a:pPr>
            <a:r>
              <a:rPr lang="fr-FR" sz="800" i="1" dirty="0">
                <a:solidFill>
                  <a:srgbClr val="00A7B5"/>
                </a:solidFill>
                <a:latin typeface="Arial" pitchFamily="34" charset="0"/>
                <a:cs typeface="Arial" pitchFamily="34" charset="0"/>
              </a:rPr>
              <a:t>Ne sont pas éligibles les projets qui remplissent au moins un des critères :  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Portés par des étudiants ; 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Recherche épidémiologique ; </a:t>
            </a:r>
          </a:p>
          <a:p>
            <a:pPr marL="987425" indent="-88900" algn="just">
              <a:buClr>
                <a:srgbClr val="00A7B5"/>
              </a:buClr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Recherche constituant ou entretenant une cohorte ou un collection biologique</a:t>
            </a:r>
          </a:p>
          <a:p>
            <a:pPr marL="1524000" lvl="1" indent="-88900" algn="just">
              <a:buClr>
                <a:srgbClr val="00A7B5"/>
              </a:buClr>
              <a:buSzPct val="95000"/>
            </a:pPr>
            <a:endParaRPr lang="fr-FR" sz="1050" dirty="0">
              <a:latin typeface="Arial" pitchFamily="34" charset="0"/>
              <a:cs typeface="Arial" pitchFamily="34" charset="0"/>
            </a:endParaRPr>
          </a:p>
          <a:p>
            <a:pPr marL="622300" lvl="1" indent="-88900" algn="just">
              <a:buClr>
                <a:schemeClr val="tx2">
                  <a:lumMod val="75000"/>
                </a:schemeClr>
              </a:buClr>
            </a:pPr>
            <a:endParaRPr lang="fr-FR" sz="800" dirty="0">
              <a:latin typeface="+mj-lt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marL="85725" indent="-6350">
              <a:buClr>
                <a:schemeClr val="tx2"/>
              </a:buClr>
              <a:buNone/>
            </a:pPr>
            <a:r>
              <a:rPr lang="fr-FR" sz="800" b="1" i="1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marL="622300" indent="-85725"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r>
              <a:rPr lang="fr-FR" sz="800" b="1" i="1" dirty="0">
                <a:latin typeface="Arial" pitchFamily="34" charset="0"/>
                <a:cs typeface="Arial" pitchFamily="34" charset="0"/>
              </a:rPr>
              <a:t>		             	  	</a:t>
            </a: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fr-FR" sz="800" b="1" i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None/>
            </a:pPr>
            <a:r>
              <a:rPr lang="fr-FR" sz="800" b="1" i="1" dirty="0">
                <a:latin typeface="Arial" pitchFamily="34" charset="0"/>
                <a:cs typeface="Arial" pitchFamily="34" charset="0"/>
              </a:rPr>
              <a:t>					</a:t>
            </a:r>
            <a:endParaRPr lang="fr-FR" sz="9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>
          <a:xfrm>
            <a:off x="165108" y="8588373"/>
            <a:ext cx="6336704" cy="486833"/>
          </a:xfrm>
        </p:spPr>
        <p:txBody>
          <a:bodyPr/>
          <a:lstStyle/>
          <a:p>
            <a:r>
              <a:rPr lang="fr-FR" sz="900" dirty="0">
                <a:latin typeface="Arial" pitchFamily="34" charset="0"/>
                <a:cs typeface="Arial" pitchFamily="34" charset="0"/>
              </a:rPr>
              <a:t>GIRCI NO_ AAP-AE 2024	 	                       Les documents sont accessibles sur le site internet du 			                       GIRCI-NO: </a:t>
            </a:r>
            <a:r>
              <a:rPr lang="fr-FR" sz="900" b="1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https://www.girci-no.fr/aide-emergence</a:t>
            </a:r>
          </a:p>
        </p:txBody>
      </p:sp>
      <p:sp>
        <p:nvSpPr>
          <p:cNvPr id="18" name="Parchemin : horizontal 17"/>
          <p:cNvSpPr/>
          <p:nvPr/>
        </p:nvSpPr>
        <p:spPr>
          <a:xfrm>
            <a:off x="168339" y="2442932"/>
            <a:ext cx="2183771" cy="288032"/>
          </a:xfrm>
          <a:prstGeom prst="horizontalScroll">
            <a:avLst/>
          </a:prstGeom>
          <a:solidFill>
            <a:srgbClr val="E7F7F8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defTabSz="1280160"/>
            <a:r>
              <a:rPr lang="fr-FR" sz="1100" dirty="0">
                <a:solidFill>
                  <a:srgbClr val="155D75"/>
                </a:solidFill>
                <a:latin typeface="Arial Rounded MT Bold" panose="020F0704030504030204" pitchFamily="34" charset="0"/>
                <a:cs typeface="Arial" pitchFamily="34" charset="0"/>
              </a:rPr>
              <a:t>Objectifs</a:t>
            </a:r>
          </a:p>
        </p:txBody>
      </p:sp>
      <p:sp>
        <p:nvSpPr>
          <p:cNvPr id="19" name="Parchemin : horizontal 18"/>
          <p:cNvSpPr/>
          <p:nvPr/>
        </p:nvSpPr>
        <p:spPr>
          <a:xfrm>
            <a:off x="161875" y="6022421"/>
            <a:ext cx="2190235" cy="288032"/>
          </a:xfrm>
          <a:prstGeom prst="horizontalScroll">
            <a:avLst/>
          </a:prstGeom>
          <a:solidFill>
            <a:srgbClr val="E7F7F8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defTabSz="1280160"/>
            <a:r>
              <a:rPr lang="fr-FR" sz="1100" dirty="0">
                <a:solidFill>
                  <a:srgbClr val="155D75"/>
                </a:solidFill>
                <a:latin typeface="Arial Rounded MT Bold" panose="020F0704030504030204" pitchFamily="34" charset="0"/>
                <a:cs typeface="Arial" pitchFamily="34" charset="0"/>
              </a:rPr>
              <a:t>Calendrier &amp; modalités</a:t>
            </a:r>
          </a:p>
        </p:txBody>
      </p:sp>
      <p:graphicFrame>
        <p:nvGraphicFramePr>
          <p:cNvPr id="2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792290"/>
              </p:ext>
            </p:extLst>
          </p:nvPr>
        </p:nvGraphicFramePr>
        <p:xfrm>
          <a:off x="145696" y="6368484"/>
          <a:ext cx="6336704" cy="2232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7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b="1" kern="1200" dirty="0">
                          <a:solidFill>
                            <a:srgbClr val="C7D24B"/>
                          </a:solidFill>
                          <a:latin typeface="Arial Rounded MT Bold" panose="020F0704030504030204" pitchFamily="34" charset="0"/>
                          <a:ea typeface="+mn-ea"/>
                          <a:cs typeface="Arial" pitchFamily="34" charset="0"/>
                        </a:rPr>
                        <a:t>Lettre d’intention</a:t>
                      </a:r>
                    </a:p>
                  </a:txBody>
                  <a:tcPr anchor="ctr">
                    <a:solidFill>
                      <a:srgbClr val="00A7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200" b="1" kern="1200" dirty="0">
                          <a:solidFill>
                            <a:srgbClr val="C7D24B"/>
                          </a:solidFill>
                          <a:latin typeface="Arial Rounded MT Bold" panose="020F0704030504030204" pitchFamily="34" charset="0"/>
                          <a:ea typeface="+mn-ea"/>
                          <a:cs typeface="Arial" pitchFamily="34" charset="0"/>
                        </a:rPr>
                        <a:t>Dossier complet</a:t>
                      </a:r>
                    </a:p>
                  </a:txBody>
                  <a:tcPr anchor="ctr">
                    <a:solidFill>
                      <a:srgbClr val="00A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dirty="0">
                          <a:solidFill>
                            <a:srgbClr val="155B74"/>
                          </a:solidFill>
                          <a:latin typeface="Arial" pitchFamily="34" charset="0"/>
                          <a:cs typeface="Arial" pitchFamily="34" charset="0"/>
                        </a:rPr>
                        <a:t>Lettre d’intention à adresser à votre DRCI 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b="1" dirty="0">
                          <a:solidFill>
                            <a:srgbClr val="155B74"/>
                          </a:solidFill>
                          <a:latin typeface="Arial" pitchFamily="34" charset="0"/>
                          <a:cs typeface="Arial" pitchFamily="34" charset="0"/>
                        </a:rPr>
                        <a:t>propre à chaque DRCI</a:t>
                      </a:r>
                      <a:endParaRPr lang="fr-FR" sz="850" dirty="0">
                        <a:solidFill>
                          <a:srgbClr val="155B74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dirty="0">
                          <a:solidFill>
                            <a:srgbClr val="155B74"/>
                          </a:solidFill>
                          <a:latin typeface="Arial" pitchFamily="34" charset="0"/>
                          <a:cs typeface="Arial" pitchFamily="34" charset="0"/>
                        </a:rPr>
                        <a:t>Dossier complet à adresser à votre DRCI 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50" b="1" dirty="0">
                          <a:solidFill>
                            <a:srgbClr val="155B74"/>
                          </a:solidFill>
                          <a:latin typeface="Arial" pitchFamily="34" charset="0"/>
                          <a:cs typeface="Arial" pitchFamily="34" charset="0"/>
                        </a:rPr>
                        <a:t>propre à chaque DRCI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50" kern="1200" dirty="0">
                          <a:solidFill>
                            <a:srgbClr val="155B7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Lettre d’intention transmise par la DRCI au GIRCI NO *: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solidFill>
                            <a:srgbClr val="CC0066"/>
                          </a:solidFill>
                          <a:latin typeface="Arial" pitchFamily="34" charset="0"/>
                          <a:cs typeface="Arial" pitchFamily="34" charset="0"/>
                        </a:rPr>
                        <a:t>13 juin 2024- 12h00</a:t>
                      </a:r>
                      <a:endParaRPr lang="fr-FR" sz="900" u="sng" dirty="0">
                        <a:solidFill>
                          <a:srgbClr val="CC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50" kern="1200" dirty="0">
                          <a:solidFill>
                            <a:srgbClr val="155B7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Dossier complet  transmis par la DRCI au GIRCI NO *: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solidFill>
                            <a:srgbClr val="CC0066"/>
                          </a:solidFill>
                          <a:latin typeface="Arial" pitchFamily="34" charset="0"/>
                          <a:cs typeface="Arial" pitchFamily="34" charset="0"/>
                        </a:rPr>
                        <a:t>26 septembre 2024 - 12h00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50" kern="1200" dirty="0">
                          <a:solidFill>
                            <a:srgbClr val="155B7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Sélection des LI par la Commission Scientifique d’Evaluation  et de Classement du GIRCI NO 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u="sng" kern="1200" dirty="0">
                          <a:solidFill>
                            <a:srgbClr val="CC006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09 juillet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50" kern="1200" dirty="0">
                          <a:solidFill>
                            <a:srgbClr val="155B74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Sélection des projets par la Commission Scientifique d’Evaluation  et de Classement du GIRCI NO 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u="sng" kern="1200" dirty="0">
                          <a:solidFill>
                            <a:srgbClr val="CC006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 novembre 2024</a:t>
                      </a:r>
                      <a:endParaRPr lang="fr-FR" sz="900" b="1" u="sng" dirty="0">
                        <a:solidFill>
                          <a:srgbClr val="CC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997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latin typeface="Arial" pitchFamily="34" charset="0"/>
                          <a:cs typeface="Arial" pitchFamily="34" charset="0"/>
                        </a:rPr>
                        <a:t>Documents</a:t>
                      </a:r>
                      <a:r>
                        <a:rPr lang="fr-FR" sz="1000" b="1" baseline="0" dirty="0">
                          <a:latin typeface="Arial" pitchFamily="34" charset="0"/>
                          <a:cs typeface="Arial" pitchFamily="34" charset="0"/>
                        </a:rPr>
                        <a:t> à fournir</a:t>
                      </a:r>
                      <a:r>
                        <a:rPr lang="fr-FR" sz="1000" baseline="0" dirty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ctr"/>
                      <a:r>
                        <a:rPr lang="fr-FR" sz="850" dirty="0">
                          <a:latin typeface="Arial" pitchFamily="34" charset="0"/>
                          <a:cs typeface="Arial" pitchFamily="34" charset="0"/>
                        </a:rPr>
                        <a:t>lettre d’intention AAP-P,</a:t>
                      </a:r>
                      <a:r>
                        <a:rPr lang="fr-FR" sz="85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850" dirty="0">
                          <a:latin typeface="Arial" pitchFamily="34" charset="0"/>
                          <a:cs typeface="Arial" pitchFamily="34" charset="0"/>
                        </a:rPr>
                        <a:t>attestation d’engagement méthodologique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latin typeface="Arial" pitchFamily="34" charset="0"/>
                          <a:cs typeface="Arial" pitchFamily="34" charset="0"/>
                        </a:rPr>
                        <a:t>Documents</a:t>
                      </a:r>
                      <a:r>
                        <a:rPr lang="fr-FR" sz="1000" b="1" baseline="0" dirty="0">
                          <a:latin typeface="Arial" pitchFamily="34" charset="0"/>
                          <a:cs typeface="Arial" pitchFamily="34" charset="0"/>
                        </a:rPr>
                        <a:t> à fournir</a:t>
                      </a:r>
                      <a:r>
                        <a:rPr lang="fr-FR" sz="1000" baseline="0" dirty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ctr"/>
                      <a:r>
                        <a:rPr lang="fr-FR" sz="850" dirty="0">
                          <a:latin typeface="Arial" pitchFamily="34" charset="0"/>
                          <a:cs typeface="Arial" pitchFamily="34" charset="0"/>
                        </a:rPr>
                        <a:t>protocole et documents annexes, annexe financière, Schéma théorique de déroulement et de financement des projets, CV porteur de projet, CV méthodologiste, lettre d’engagement du Centre associé et du/des </a:t>
                      </a:r>
                      <a:r>
                        <a:rPr lang="fr-FR" sz="850" dirty="0" err="1">
                          <a:latin typeface="Arial" pitchFamily="34" charset="0"/>
                          <a:cs typeface="Arial" pitchFamily="34" charset="0"/>
                        </a:rPr>
                        <a:t>co-financeur</a:t>
                      </a:r>
                      <a:r>
                        <a:rPr lang="fr-FR" sz="850" dirty="0">
                          <a:latin typeface="Arial" pitchFamily="34" charset="0"/>
                          <a:cs typeface="Arial" pitchFamily="34" charset="0"/>
                        </a:rPr>
                        <a:t>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2" descr="X:\Adm\recherch\0_nouvelle-arborescence\B GIRCI\COURRIERS DOCS LOGOS GIRCI\4- Logos\Bandeau GIRCI NO 2102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0339" cy="134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2051601" y="1009711"/>
            <a:ext cx="2524894" cy="521792"/>
          </a:xfrm>
          <a:prstGeom prst="rect">
            <a:avLst/>
          </a:prstGeom>
          <a:solidFill>
            <a:srgbClr val="E7F7F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1700" b="1" dirty="0">
                <a:solidFill>
                  <a:srgbClr val="116B85"/>
                </a:solidFill>
                <a:latin typeface="Arial" pitchFamily="34" charset="0"/>
                <a:ea typeface="+mj-ea"/>
                <a:cs typeface="Arial" pitchFamily="34" charset="0"/>
              </a:rPr>
              <a:t>APPEL A PROJETS </a:t>
            </a:r>
            <a:br>
              <a:rPr lang="fr-FR" sz="1700" b="1" dirty="0">
                <a:solidFill>
                  <a:srgbClr val="116B85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fr-FR" sz="1700" b="1" dirty="0">
                <a:solidFill>
                  <a:srgbClr val="116B85"/>
                </a:solidFill>
                <a:latin typeface="Arial" pitchFamily="34" charset="0"/>
                <a:ea typeface="+mj-ea"/>
                <a:cs typeface="Arial" pitchFamily="34" charset="0"/>
              </a:rPr>
              <a:t>« Paramédical » 2024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34" y="1095640"/>
            <a:ext cx="2099474" cy="487772"/>
          </a:xfrm>
          <a:prstGeom prst="rect">
            <a:avLst/>
          </a:prstGeom>
        </p:spPr>
      </p:pic>
      <p:sp>
        <p:nvSpPr>
          <p:cNvPr id="14" name="Parchemin : horizontal 13">
            <a:extLst>
              <a:ext uri="{FF2B5EF4-FFF2-40B4-BE49-F238E27FC236}">
                <a16:creationId xmlns:a16="http://schemas.microsoft.com/office/drawing/2014/main" id="{C2012CB9-14AF-462B-9646-06923F9C3562}"/>
              </a:ext>
            </a:extLst>
          </p:cNvPr>
          <p:cNvSpPr/>
          <p:nvPr/>
        </p:nvSpPr>
        <p:spPr>
          <a:xfrm>
            <a:off x="187043" y="3640399"/>
            <a:ext cx="2190234" cy="288032"/>
          </a:xfrm>
          <a:prstGeom prst="horizontalScroll">
            <a:avLst/>
          </a:prstGeom>
          <a:solidFill>
            <a:srgbClr val="E7F7F8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defTabSz="1280160"/>
            <a:r>
              <a:rPr lang="fr-FR" sz="1100" dirty="0">
                <a:solidFill>
                  <a:srgbClr val="155D75"/>
                </a:solidFill>
                <a:latin typeface="Arial Rounded MT Bold" panose="020F0704030504030204" pitchFamily="34" charset="0"/>
                <a:cs typeface="Arial" pitchFamily="34" charset="0"/>
              </a:rPr>
              <a:t>Eligibilité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A5E6F9E-DA53-4AB4-8684-A593B4BD7E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600" y="4050965"/>
            <a:ext cx="360040" cy="19519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1035</TotalTime>
  <Words>456</Words>
  <Application>Microsoft Office PowerPoint</Application>
  <PresentationFormat>Affichage à l'écran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Constantia</vt:lpstr>
      <vt:lpstr>Wingdings</vt:lpstr>
      <vt:lpstr>Wingdings 2</vt:lpstr>
      <vt:lpstr>Débit</vt:lpstr>
      <vt:lpstr>Présentation PowerPoint</vt:lpstr>
    </vt:vector>
  </TitlesOfParts>
  <Company>CHU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APPEL A PROJETS  PHRC-I 2014</dc:title>
  <dc:creator>Administrateur</dc:creator>
  <cp:lastModifiedBy>SURMONT Sarah</cp:lastModifiedBy>
  <cp:revision>67</cp:revision>
  <cp:lastPrinted>2019-01-14T10:30:37Z</cp:lastPrinted>
  <dcterms:created xsi:type="dcterms:W3CDTF">2014-02-25T09:46:44Z</dcterms:created>
  <dcterms:modified xsi:type="dcterms:W3CDTF">2024-05-14T12:17:33Z</dcterms:modified>
</cp:coreProperties>
</file>